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7"/>
  </p:notes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ar-Q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80" d="100"/>
          <a:sy n="80" d="100"/>
        </p:scale>
        <p:origin x="-11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Q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7139968-F901-4160-B92B-F89A654115C9}" type="datetimeFigureOut">
              <a:rPr lang="ar-QA" smtClean="0"/>
              <a:pPr/>
              <a:t>02/01/1434</a:t>
            </a:fld>
            <a:endParaRPr lang="ar-Q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Q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Q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2E64F96-A0B6-46C0-8907-43BD148A62F1}" type="slidenum">
              <a:rPr lang="ar-QA" smtClean="0"/>
              <a:pPr/>
              <a:t>‹#›</a:t>
            </a:fld>
            <a:endParaRPr lang="ar-QA"/>
          </a:p>
        </p:txBody>
      </p:sp>
    </p:spTree>
    <p:extLst>
      <p:ext uri="{BB962C8B-B14F-4D97-AF65-F5344CB8AC3E}">
        <p14:creationId xmlns:p14="http://schemas.microsoft.com/office/powerpoint/2010/main" xmlns="" val="3117388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Q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FE171-B51E-499D-BAD4-B0622D202BDD}" type="datetimeFigureOut">
              <a:rPr lang="ar-QA" smtClean="0"/>
              <a:pPr/>
              <a:t>02/01/1434</a:t>
            </a:fld>
            <a:endParaRPr lang="ar-Q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F824-CC09-4605-B0B7-E7CDC2583A39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FE171-B51E-499D-BAD4-B0622D202BDD}" type="datetimeFigureOut">
              <a:rPr lang="ar-QA" smtClean="0"/>
              <a:pPr/>
              <a:t>02/01/1434</a:t>
            </a:fld>
            <a:endParaRPr lang="ar-Q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F824-CC09-4605-B0B7-E7CDC2583A39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FE171-B51E-499D-BAD4-B0622D202BDD}" type="datetimeFigureOut">
              <a:rPr lang="ar-QA" smtClean="0"/>
              <a:pPr/>
              <a:t>02/01/1434</a:t>
            </a:fld>
            <a:endParaRPr lang="ar-Q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F824-CC09-4605-B0B7-E7CDC2583A39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FE171-B51E-499D-BAD4-B0622D202BDD}" type="datetimeFigureOut">
              <a:rPr lang="ar-QA" smtClean="0"/>
              <a:pPr/>
              <a:t>02/01/1434</a:t>
            </a:fld>
            <a:endParaRPr lang="ar-Q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F824-CC09-4605-B0B7-E7CDC2583A39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FE171-B51E-499D-BAD4-B0622D202BDD}" type="datetimeFigureOut">
              <a:rPr lang="ar-QA" smtClean="0"/>
              <a:pPr/>
              <a:t>02/01/1434</a:t>
            </a:fld>
            <a:endParaRPr lang="ar-Q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F824-CC09-4605-B0B7-E7CDC2583A39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FE171-B51E-499D-BAD4-B0622D202BDD}" type="datetimeFigureOut">
              <a:rPr lang="ar-QA" smtClean="0"/>
              <a:pPr/>
              <a:t>02/01/1434</a:t>
            </a:fld>
            <a:endParaRPr lang="ar-Q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F824-CC09-4605-B0B7-E7CDC2583A39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FE171-B51E-499D-BAD4-B0622D202BDD}" type="datetimeFigureOut">
              <a:rPr lang="ar-QA" smtClean="0"/>
              <a:pPr/>
              <a:t>02/01/1434</a:t>
            </a:fld>
            <a:endParaRPr lang="ar-Q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F824-CC09-4605-B0B7-E7CDC2583A39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FE171-B51E-499D-BAD4-B0622D202BDD}" type="datetimeFigureOut">
              <a:rPr lang="ar-QA" smtClean="0"/>
              <a:pPr/>
              <a:t>02/01/1434</a:t>
            </a:fld>
            <a:endParaRPr lang="ar-Q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F824-CC09-4605-B0B7-E7CDC2583A39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FE171-B51E-499D-BAD4-B0622D202BDD}" type="datetimeFigureOut">
              <a:rPr lang="ar-QA" smtClean="0"/>
              <a:pPr/>
              <a:t>02/01/1434</a:t>
            </a:fld>
            <a:endParaRPr lang="ar-Q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F824-CC09-4605-B0B7-E7CDC2583A39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FE171-B51E-499D-BAD4-B0622D202BDD}" type="datetimeFigureOut">
              <a:rPr lang="ar-QA" smtClean="0"/>
              <a:pPr/>
              <a:t>02/01/1434</a:t>
            </a:fld>
            <a:endParaRPr lang="ar-Q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F824-CC09-4605-B0B7-E7CDC2583A39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Q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FE171-B51E-499D-BAD4-B0622D202BDD}" type="datetimeFigureOut">
              <a:rPr lang="ar-QA" smtClean="0"/>
              <a:pPr/>
              <a:t>02/01/1434</a:t>
            </a:fld>
            <a:endParaRPr lang="ar-Q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F824-CC09-4605-B0B7-E7CDC2583A39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FE171-B51E-499D-BAD4-B0622D202BDD}" type="datetimeFigureOut">
              <a:rPr lang="ar-QA" smtClean="0"/>
              <a:pPr/>
              <a:t>02/01/1434</a:t>
            </a:fld>
            <a:endParaRPr lang="ar-Q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Q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24F824-CC09-4605-B0B7-E7CDC2583A39}" type="slidenum">
              <a:rPr lang="ar-QA" smtClean="0"/>
              <a:pPr/>
              <a:t>‹#›</a:t>
            </a:fld>
            <a:endParaRPr lang="ar-Q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Q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628800"/>
            <a:ext cx="7772400" cy="2448272"/>
          </a:xfrm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ar-QA" b="1" dirty="0" smtClean="0"/>
              <a:t>الدرس الثاني</a:t>
            </a:r>
            <a:br>
              <a:rPr lang="ar-QA" b="1" dirty="0" smtClean="0"/>
            </a:br>
            <a:r>
              <a:rPr lang="ar-QA" sz="4000" b="1" dirty="0" smtClean="0"/>
              <a:t>التوزيع الإلكتروني </a:t>
            </a:r>
            <a:r>
              <a:rPr lang="en-US" sz="4000" b="1" dirty="0" smtClean="0"/>
              <a:t>Electronic configuration</a:t>
            </a:r>
            <a:endParaRPr lang="ar-QA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r"/>
            <a:r>
              <a:rPr lang="ar-QA" sz="3600" b="1" dirty="0">
                <a:solidFill>
                  <a:srgbClr val="FF0000"/>
                </a:solidFill>
              </a:rPr>
              <a:t>1</a:t>
            </a:r>
            <a:r>
              <a:rPr lang="ar-QA" sz="3600" b="1" dirty="0" smtClean="0">
                <a:solidFill>
                  <a:srgbClr val="FF0000"/>
                </a:solidFill>
              </a:rPr>
              <a:t>- مستويات الطاقة </a:t>
            </a:r>
            <a:r>
              <a:rPr lang="en-US" sz="3600" b="1" dirty="0" smtClean="0">
                <a:solidFill>
                  <a:srgbClr val="FF0000"/>
                </a:solidFill>
              </a:rPr>
              <a:t>Energy levels</a:t>
            </a:r>
            <a:endParaRPr lang="ar-QA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endParaRPr lang="ar-QA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ar-QA" b="1" dirty="0" smtClean="0"/>
              <a:t>أ- توجد الإلكترونات في أي مكان داخل السحابة الإلكترونية</a:t>
            </a:r>
          </a:p>
          <a:p>
            <a:pPr>
              <a:buNone/>
            </a:pPr>
            <a:r>
              <a:rPr lang="ar-QA" b="1" dirty="0" smtClean="0"/>
              <a:t>تسمى المناطق التي توجد فيها الإلكترونات </a:t>
            </a:r>
          </a:p>
          <a:p>
            <a:pPr>
              <a:buNone/>
            </a:pPr>
            <a:r>
              <a:rPr lang="ar-QA" b="1" dirty="0" smtClean="0">
                <a:solidFill>
                  <a:srgbClr val="FF0000"/>
                </a:solidFill>
              </a:rPr>
              <a:t>مستويات الطاقة </a:t>
            </a:r>
            <a:r>
              <a:rPr lang="en-US" b="1" dirty="0" smtClean="0">
                <a:solidFill>
                  <a:srgbClr val="FF0000"/>
                </a:solidFill>
              </a:rPr>
              <a:t>Energy levels </a:t>
            </a:r>
            <a:endParaRPr lang="ar-QA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ar-QA" b="1" dirty="0" smtClean="0"/>
              <a:t>ب- يتسع كل مستوى من مستويات الطاقة لعدد محدد من الإلكترونات</a:t>
            </a:r>
          </a:p>
          <a:p>
            <a:pPr>
              <a:buNone/>
            </a:pPr>
            <a:endParaRPr lang="ar-Q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r"/>
            <a:r>
              <a:rPr lang="ar-QA" sz="3600" b="1" dirty="0">
                <a:solidFill>
                  <a:srgbClr val="FF0000"/>
                </a:solidFill>
              </a:rPr>
              <a:t>1</a:t>
            </a:r>
            <a:r>
              <a:rPr lang="ar-QA" sz="3600" b="1" dirty="0" smtClean="0">
                <a:solidFill>
                  <a:srgbClr val="FF0000"/>
                </a:solidFill>
              </a:rPr>
              <a:t>- مستويات الطاقة </a:t>
            </a:r>
            <a:r>
              <a:rPr lang="en-US" sz="3600" b="1" dirty="0" smtClean="0">
                <a:solidFill>
                  <a:srgbClr val="FF0000"/>
                </a:solidFill>
              </a:rPr>
              <a:t>Energy levels</a:t>
            </a:r>
            <a:endParaRPr lang="ar-QA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endParaRPr lang="ar-QA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ar-QA" b="1" dirty="0" smtClean="0"/>
              <a:t>ج-بالنسبة لأول عشرين عنصر</a:t>
            </a:r>
          </a:p>
          <a:p>
            <a:pPr>
              <a:buNone/>
            </a:pPr>
            <a:r>
              <a:rPr lang="ar-QA" b="1" dirty="0" smtClean="0"/>
              <a:t> - مستوى الطاقة الأول </a:t>
            </a:r>
            <a:r>
              <a:rPr lang="en-US" b="1" dirty="0" smtClean="0"/>
              <a:t>K</a:t>
            </a:r>
            <a:r>
              <a:rPr lang="ar-QA" b="1" dirty="0" smtClean="0"/>
              <a:t> يتسع لإلكترونين كأقصى شيء</a:t>
            </a:r>
            <a:endParaRPr lang="ar-QA" b="1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ar-QA" b="1" dirty="0" smtClean="0"/>
              <a:t>مستوى </a:t>
            </a:r>
            <a:r>
              <a:rPr lang="ar-QA" b="1" dirty="0"/>
              <a:t>الطاقة الثاني </a:t>
            </a:r>
            <a:r>
              <a:rPr lang="en-US" b="1" dirty="0" smtClean="0"/>
              <a:t>L</a:t>
            </a:r>
            <a:r>
              <a:rPr lang="ar-QA" b="1" dirty="0" smtClean="0"/>
              <a:t> يتسع الى 8 الكترونات </a:t>
            </a:r>
          </a:p>
          <a:p>
            <a:pPr>
              <a:buFontTx/>
              <a:buChar char="-"/>
            </a:pPr>
            <a:r>
              <a:rPr lang="ar-QA" b="1" dirty="0" smtClean="0"/>
              <a:t>مستوى </a:t>
            </a:r>
            <a:r>
              <a:rPr lang="ar-QA" b="1" dirty="0"/>
              <a:t>الطاقة الثالث </a:t>
            </a:r>
            <a:r>
              <a:rPr lang="en-US" b="1" dirty="0" smtClean="0"/>
              <a:t> M</a:t>
            </a:r>
            <a:r>
              <a:rPr lang="ar-QA" b="1" dirty="0" smtClean="0"/>
              <a:t>يتسع الى 8 الكترونات</a:t>
            </a:r>
          </a:p>
          <a:p>
            <a:pPr>
              <a:buFontTx/>
              <a:buChar char="-"/>
            </a:pPr>
            <a:endParaRPr lang="ar-QA" b="1" dirty="0" smtClean="0"/>
          </a:p>
          <a:p>
            <a:pPr>
              <a:buFontTx/>
              <a:buChar char="-"/>
            </a:pPr>
            <a:endParaRPr lang="ar-QA" b="1" dirty="0" smtClean="0"/>
          </a:p>
          <a:p>
            <a:pPr>
              <a:buNone/>
            </a:pPr>
            <a:endParaRPr lang="ar-Q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r"/>
            <a:r>
              <a:rPr lang="ar-QA" sz="3600" b="1" dirty="0" smtClean="0">
                <a:solidFill>
                  <a:srgbClr val="FF0000"/>
                </a:solidFill>
              </a:rPr>
              <a:t>1-توزيع الإلكترونات  </a:t>
            </a:r>
            <a:r>
              <a:rPr lang="en-US" sz="3600" b="1" dirty="0" smtClean="0">
                <a:solidFill>
                  <a:srgbClr val="FF0000"/>
                </a:solidFill>
              </a:rPr>
              <a:t>Electronic configuration</a:t>
            </a:r>
            <a:endParaRPr lang="ar-QA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endParaRPr lang="ar-QA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ar-QA" b="1" dirty="0" smtClean="0"/>
              <a:t>مثال-1</a:t>
            </a:r>
          </a:p>
          <a:p>
            <a:pPr>
              <a:buNone/>
            </a:pPr>
            <a:r>
              <a:rPr lang="ar-QA" b="1" dirty="0" smtClean="0"/>
              <a:t>ذرة الهيدروجين </a:t>
            </a:r>
            <a:r>
              <a:rPr lang="en-US" b="1" dirty="0" smtClean="0"/>
              <a:t>H</a:t>
            </a:r>
            <a:r>
              <a:rPr lang="ar-QA" b="1" dirty="0" smtClean="0"/>
              <a:t> </a:t>
            </a:r>
            <a:r>
              <a:rPr lang="en-US" b="1" dirty="0" smtClean="0"/>
              <a:t>Z=1)</a:t>
            </a:r>
            <a:r>
              <a:rPr lang="ar-QA" b="1" dirty="0" smtClean="0"/>
              <a:t>) </a:t>
            </a:r>
          </a:p>
          <a:p>
            <a:pPr>
              <a:buNone/>
            </a:pPr>
            <a:endParaRPr lang="ar-QA" b="1" dirty="0" smtClean="0"/>
          </a:p>
          <a:p>
            <a:pPr>
              <a:buNone/>
            </a:pPr>
            <a:r>
              <a:rPr lang="ar-QA" b="1" dirty="0" smtClean="0"/>
              <a:t>ذرّة </a:t>
            </a:r>
            <a:r>
              <a:rPr lang="ar-QA" b="1" dirty="0" err="1" smtClean="0"/>
              <a:t>الهيليوم</a:t>
            </a:r>
            <a:r>
              <a:rPr lang="ar-QA" b="1" dirty="0" smtClean="0"/>
              <a:t> </a:t>
            </a:r>
            <a:r>
              <a:rPr lang="en-US" b="1" dirty="0" smtClean="0"/>
              <a:t>He</a:t>
            </a:r>
            <a:r>
              <a:rPr lang="ar-QA" b="1" dirty="0" smtClean="0"/>
              <a:t> ( </a:t>
            </a:r>
            <a:r>
              <a:rPr lang="en-US" b="1" dirty="0" smtClean="0"/>
              <a:t>(Z=2</a:t>
            </a:r>
            <a:endParaRPr lang="ar-QA" b="1" dirty="0"/>
          </a:p>
        </p:txBody>
      </p:sp>
      <p:sp>
        <p:nvSpPr>
          <p:cNvPr id="4" name="Oval 3"/>
          <p:cNvSpPr/>
          <p:nvPr/>
        </p:nvSpPr>
        <p:spPr>
          <a:xfrm>
            <a:off x="3923928" y="2708920"/>
            <a:ext cx="720080" cy="720080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QA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4211960" y="2996952"/>
            <a:ext cx="144016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QA"/>
          </a:p>
        </p:txBody>
      </p:sp>
      <p:sp>
        <p:nvSpPr>
          <p:cNvPr id="6" name="Oval 5"/>
          <p:cNvSpPr/>
          <p:nvPr/>
        </p:nvSpPr>
        <p:spPr>
          <a:xfrm>
            <a:off x="4260226" y="2672537"/>
            <a:ext cx="72000" cy="72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QA"/>
          </a:p>
        </p:txBody>
      </p:sp>
      <p:sp>
        <p:nvSpPr>
          <p:cNvPr id="7" name="Oval 6"/>
          <p:cNvSpPr/>
          <p:nvPr/>
        </p:nvSpPr>
        <p:spPr>
          <a:xfrm>
            <a:off x="2771800" y="3861048"/>
            <a:ext cx="720080" cy="720080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QA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3059832" y="4149080"/>
            <a:ext cx="144016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QA"/>
          </a:p>
        </p:txBody>
      </p:sp>
      <p:sp>
        <p:nvSpPr>
          <p:cNvPr id="10" name="Oval 9"/>
          <p:cNvSpPr/>
          <p:nvPr/>
        </p:nvSpPr>
        <p:spPr>
          <a:xfrm>
            <a:off x="3131848" y="3837306"/>
            <a:ext cx="72000" cy="72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QA"/>
          </a:p>
        </p:txBody>
      </p:sp>
      <p:sp>
        <p:nvSpPr>
          <p:cNvPr id="11" name="Oval 10"/>
          <p:cNvSpPr/>
          <p:nvPr/>
        </p:nvSpPr>
        <p:spPr>
          <a:xfrm>
            <a:off x="3023449" y="3838064"/>
            <a:ext cx="72000" cy="720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Q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Content Placeholder 2"/>
          <p:cNvSpPr>
            <a:spLocks noGrp="1"/>
          </p:cNvSpPr>
          <p:nvPr>
            <p:ph idx="1"/>
          </p:nvPr>
        </p:nvSpPr>
        <p:spPr>
          <a:xfrm>
            <a:off x="611560" y="1628800"/>
            <a:ext cx="8229600" cy="4525963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endParaRPr lang="ar-QA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ar-QA" b="1" dirty="0" smtClean="0"/>
              <a:t>مثال-2</a:t>
            </a:r>
          </a:p>
          <a:p>
            <a:pPr>
              <a:buNone/>
            </a:pPr>
            <a:r>
              <a:rPr lang="ar-QA" b="1" dirty="0" smtClean="0"/>
              <a:t>ذرة الأكسجين </a:t>
            </a:r>
            <a:r>
              <a:rPr lang="en-US" b="1" dirty="0" smtClean="0"/>
              <a:t>O</a:t>
            </a:r>
            <a:r>
              <a:rPr lang="ar-QA" b="1" dirty="0" smtClean="0"/>
              <a:t> </a:t>
            </a:r>
            <a:r>
              <a:rPr lang="en-US" b="1" dirty="0" smtClean="0"/>
              <a:t>Z=8)</a:t>
            </a:r>
            <a:r>
              <a:rPr lang="ar-QA" b="1" dirty="0" smtClean="0"/>
              <a:t>) </a:t>
            </a:r>
          </a:p>
          <a:p>
            <a:pPr>
              <a:buNone/>
            </a:pPr>
            <a:endParaRPr lang="ar-QA" b="1" dirty="0" smtClean="0"/>
          </a:p>
          <a:p>
            <a:pPr>
              <a:buNone/>
            </a:pPr>
            <a:endParaRPr lang="ar-QA" b="1" dirty="0" smtClean="0"/>
          </a:p>
          <a:p>
            <a:pPr>
              <a:buNone/>
            </a:pPr>
            <a:r>
              <a:rPr lang="ar-QA" b="1" dirty="0" smtClean="0"/>
              <a:t>ذرّة </a:t>
            </a:r>
            <a:r>
              <a:rPr lang="ar-QA" b="1" dirty="0" err="1" smtClean="0"/>
              <a:t>الكلور</a:t>
            </a:r>
            <a:r>
              <a:rPr lang="ar-QA" b="1" dirty="0" smtClean="0"/>
              <a:t> </a:t>
            </a:r>
            <a:r>
              <a:rPr lang="en-US" b="1" dirty="0" smtClean="0"/>
              <a:t>C</a:t>
            </a:r>
            <a:r>
              <a:rPr lang="en-US" b="1" i="1" dirty="0" smtClean="0"/>
              <a:t>I</a:t>
            </a:r>
            <a:r>
              <a:rPr lang="ar-QA" b="1" dirty="0" smtClean="0"/>
              <a:t>( </a:t>
            </a:r>
            <a:r>
              <a:rPr lang="en-US" b="1" dirty="0" smtClean="0"/>
              <a:t>(Z=17</a:t>
            </a:r>
            <a:endParaRPr lang="ar-QA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r"/>
            <a:r>
              <a:rPr lang="ar-QA" sz="3600" b="1" dirty="0" smtClean="0">
                <a:solidFill>
                  <a:srgbClr val="FF0000"/>
                </a:solidFill>
              </a:rPr>
              <a:t>1-توزيع الإلكترونات  </a:t>
            </a:r>
            <a:r>
              <a:rPr lang="en-US" sz="3600" b="1" dirty="0" smtClean="0">
                <a:solidFill>
                  <a:srgbClr val="FF0000"/>
                </a:solidFill>
              </a:rPr>
              <a:t>Electronic configuration</a:t>
            </a:r>
            <a:endParaRPr lang="ar-QA" sz="3600" b="1" dirty="0">
              <a:solidFill>
                <a:srgbClr val="FF0000"/>
              </a:solidFill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3516388" y="2324372"/>
            <a:ext cx="1535910" cy="1488410"/>
            <a:chOff x="3516388" y="2324372"/>
            <a:chExt cx="1535910" cy="1488410"/>
          </a:xfrm>
        </p:grpSpPr>
        <p:sp>
          <p:nvSpPr>
            <p:cNvPr id="4" name="Oval 3"/>
            <p:cNvSpPr/>
            <p:nvPr/>
          </p:nvSpPr>
          <p:spPr>
            <a:xfrm>
              <a:off x="3923928" y="2708920"/>
              <a:ext cx="720080" cy="720080"/>
            </a:xfrm>
            <a:prstGeom prst="ellipse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ar-QA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4211960" y="2996952"/>
              <a:ext cx="144016" cy="144016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QA"/>
            </a:p>
          </p:txBody>
        </p:sp>
        <p:sp>
          <p:nvSpPr>
            <p:cNvPr id="6" name="Oval 5"/>
            <p:cNvSpPr/>
            <p:nvPr/>
          </p:nvSpPr>
          <p:spPr>
            <a:xfrm>
              <a:off x="4260226" y="2672537"/>
              <a:ext cx="72000" cy="72000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QA"/>
            </a:p>
          </p:txBody>
        </p:sp>
        <p:sp>
          <p:nvSpPr>
            <p:cNvPr id="12" name="Oval 11"/>
            <p:cNvSpPr/>
            <p:nvPr/>
          </p:nvSpPr>
          <p:spPr>
            <a:xfrm>
              <a:off x="3563888" y="2348880"/>
              <a:ext cx="1440000" cy="1440000"/>
            </a:xfrm>
            <a:prstGeom prst="ellipse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ar-QA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4139952" y="2697045"/>
              <a:ext cx="72000" cy="72000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QA"/>
            </a:p>
          </p:txBody>
        </p:sp>
        <p:sp>
          <p:nvSpPr>
            <p:cNvPr id="14" name="Oval 13"/>
            <p:cNvSpPr/>
            <p:nvPr/>
          </p:nvSpPr>
          <p:spPr>
            <a:xfrm>
              <a:off x="4247593" y="2325138"/>
              <a:ext cx="72000" cy="72000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QA"/>
            </a:p>
          </p:txBody>
        </p:sp>
        <p:sp>
          <p:nvSpPr>
            <p:cNvPr id="15" name="Oval 14"/>
            <p:cNvSpPr/>
            <p:nvPr/>
          </p:nvSpPr>
          <p:spPr>
            <a:xfrm>
              <a:off x="3516388" y="3068960"/>
              <a:ext cx="72000" cy="72000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QA"/>
            </a:p>
          </p:txBody>
        </p:sp>
        <p:sp>
          <p:nvSpPr>
            <p:cNvPr id="16" name="Oval 15"/>
            <p:cNvSpPr/>
            <p:nvPr/>
          </p:nvSpPr>
          <p:spPr>
            <a:xfrm>
              <a:off x="4259460" y="3740782"/>
              <a:ext cx="72000" cy="72000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QA"/>
            </a:p>
          </p:txBody>
        </p:sp>
        <p:sp>
          <p:nvSpPr>
            <p:cNvPr id="17" name="Oval 16"/>
            <p:cNvSpPr/>
            <p:nvPr/>
          </p:nvSpPr>
          <p:spPr>
            <a:xfrm>
              <a:off x="4139952" y="2324372"/>
              <a:ext cx="72000" cy="72000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QA"/>
            </a:p>
          </p:txBody>
        </p:sp>
        <p:sp>
          <p:nvSpPr>
            <p:cNvPr id="18" name="Oval 17"/>
            <p:cNvSpPr/>
            <p:nvPr/>
          </p:nvSpPr>
          <p:spPr>
            <a:xfrm>
              <a:off x="3528263" y="3188468"/>
              <a:ext cx="72000" cy="72000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QA"/>
            </a:p>
          </p:txBody>
        </p:sp>
        <p:sp>
          <p:nvSpPr>
            <p:cNvPr id="19" name="Oval 18"/>
            <p:cNvSpPr/>
            <p:nvPr/>
          </p:nvSpPr>
          <p:spPr>
            <a:xfrm>
              <a:off x="4980298" y="3021460"/>
              <a:ext cx="72000" cy="72000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QA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1211390" y="3654641"/>
            <a:ext cx="2232990" cy="2222631"/>
            <a:chOff x="1211390" y="2959819"/>
            <a:chExt cx="2232990" cy="2222631"/>
          </a:xfrm>
        </p:grpSpPr>
        <p:sp>
          <p:nvSpPr>
            <p:cNvPr id="31" name="Oval 30"/>
            <p:cNvSpPr/>
            <p:nvPr/>
          </p:nvSpPr>
          <p:spPr>
            <a:xfrm>
              <a:off x="1979592" y="3717032"/>
              <a:ext cx="720080" cy="720080"/>
            </a:xfrm>
            <a:prstGeom prst="ellipse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ar-QA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2267624" y="4005064"/>
              <a:ext cx="144016" cy="144016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QA"/>
            </a:p>
          </p:txBody>
        </p:sp>
        <p:sp>
          <p:nvSpPr>
            <p:cNvPr id="33" name="Oval 32"/>
            <p:cNvSpPr/>
            <p:nvPr/>
          </p:nvSpPr>
          <p:spPr>
            <a:xfrm>
              <a:off x="2388768" y="4749660"/>
              <a:ext cx="72000" cy="72000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QA"/>
            </a:p>
          </p:txBody>
        </p:sp>
        <p:sp>
          <p:nvSpPr>
            <p:cNvPr id="34" name="Oval 33"/>
            <p:cNvSpPr/>
            <p:nvPr/>
          </p:nvSpPr>
          <p:spPr>
            <a:xfrm>
              <a:off x="1619632" y="3357838"/>
              <a:ext cx="1440000" cy="1440000"/>
            </a:xfrm>
            <a:prstGeom prst="ellipse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ar-QA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2267744" y="4737785"/>
              <a:ext cx="72000" cy="72000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QA"/>
            </a:p>
          </p:txBody>
        </p:sp>
        <p:sp>
          <p:nvSpPr>
            <p:cNvPr id="36" name="Oval 35"/>
            <p:cNvSpPr/>
            <p:nvPr/>
          </p:nvSpPr>
          <p:spPr>
            <a:xfrm>
              <a:off x="2195736" y="3717032"/>
              <a:ext cx="72000" cy="72000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QA"/>
            </a:p>
          </p:txBody>
        </p:sp>
        <p:sp>
          <p:nvSpPr>
            <p:cNvPr id="37" name="Oval 36"/>
            <p:cNvSpPr/>
            <p:nvPr/>
          </p:nvSpPr>
          <p:spPr>
            <a:xfrm>
              <a:off x="3372380" y="4076314"/>
              <a:ext cx="72000" cy="72000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QA"/>
            </a:p>
          </p:txBody>
        </p:sp>
        <p:sp>
          <p:nvSpPr>
            <p:cNvPr id="38" name="Oval 37"/>
            <p:cNvSpPr/>
            <p:nvPr/>
          </p:nvSpPr>
          <p:spPr>
            <a:xfrm>
              <a:off x="1584055" y="4005064"/>
              <a:ext cx="72000" cy="72000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QA"/>
            </a:p>
          </p:txBody>
        </p:sp>
        <p:sp>
          <p:nvSpPr>
            <p:cNvPr id="39" name="Oval 38"/>
            <p:cNvSpPr/>
            <p:nvPr/>
          </p:nvSpPr>
          <p:spPr>
            <a:xfrm>
              <a:off x="2339760" y="3717040"/>
              <a:ext cx="72000" cy="72000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QA"/>
            </a:p>
          </p:txBody>
        </p:sp>
        <p:sp>
          <p:nvSpPr>
            <p:cNvPr id="40" name="Oval 39"/>
            <p:cNvSpPr/>
            <p:nvPr/>
          </p:nvSpPr>
          <p:spPr>
            <a:xfrm>
              <a:off x="1619672" y="3861048"/>
              <a:ext cx="72000" cy="72000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QA"/>
            </a:p>
          </p:txBody>
        </p:sp>
        <p:sp>
          <p:nvSpPr>
            <p:cNvPr id="41" name="Oval 40"/>
            <p:cNvSpPr/>
            <p:nvPr/>
          </p:nvSpPr>
          <p:spPr>
            <a:xfrm>
              <a:off x="2221010" y="3334000"/>
              <a:ext cx="72000" cy="72000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QA"/>
            </a:p>
          </p:txBody>
        </p:sp>
        <p:sp>
          <p:nvSpPr>
            <p:cNvPr id="28" name="Oval 27"/>
            <p:cNvSpPr/>
            <p:nvPr/>
          </p:nvSpPr>
          <p:spPr>
            <a:xfrm>
              <a:off x="1259632" y="2996952"/>
              <a:ext cx="2160000" cy="2160000"/>
            </a:xfrm>
            <a:prstGeom prst="ellipse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ar-QA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2351627" y="3332484"/>
              <a:ext cx="72000" cy="72000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QA"/>
            </a:p>
          </p:txBody>
        </p:sp>
        <p:sp>
          <p:nvSpPr>
            <p:cNvPr id="30" name="Oval 29"/>
            <p:cNvSpPr/>
            <p:nvPr/>
          </p:nvSpPr>
          <p:spPr>
            <a:xfrm>
              <a:off x="2244010" y="2961335"/>
              <a:ext cx="72000" cy="72000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QA"/>
            </a:p>
          </p:txBody>
        </p:sp>
        <p:sp>
          <p:nvSpPr>
            <p:cNvPr id="42" name="Oval 41"/>
            <p:cNvSpPr/>
            <p:nvPr/>
          </p:nvSpPr>
          <p:spPr>
            <a:xfrm>
              <a:off x="2374627" y="2959819"/>
              <a:ext cx="72000" cy="72000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QA"/>
            </a:p>
          </p:txBody>
        </p:sp>
        <p:sp>
          <p:nvSpPr>
            <p:cNvPr id="44" name="Oval 43"/>
            <p:cNvSpPr/>
            <p:nvPr/>
          </p:nvSpPr>
          <p:spPr>
            <a:xfrm>
              <a:off x="2255111" y="5110450"/>
              <a:ext cx="72000" cy="72000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QA"/>
            </a:p>
          </p:txBody>
        </p:sp>
        <p:sp>
          <p:nvSpPr>
            <p:cNvPr id="45" name="Oval 44"/>
            <p:cNvSpPr/>
            <p:nvPr/>
          </p:nvSpPr>
          <p:spPr>
            <a:xfrm>
              <a:off x="2385728" y="5108934"/>
              <a:ext cx="72000" cy="72000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QA"/>
            </a:p>
          </p:txBody>
        </p:sp>
        <p:sp>
          <p:nvSpPr>
            <p:cNvPr id="46" name="Oval 45"/>
            <p:cNvSpPr/>
            <p:nvPr/>
          </p:nvSpPr>
          <p:spPr>
            <a:xfrm>
              <a:off x="1211390" y="4039931"/>
              <a:ext cx="72000" cy="72000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QA"/>
            </a:p>
          </p:txBody>
        </p:sp>
        <p:sp>
          <p:nvSpPr>
            <p:cNvPr id="47" name="Oval 46"/>
            <p:cNvSpPr/>
            <p:nvPr/>
          </p:nvSpPr>
          <p:spPr>
            <a:xfrm>
              <a:off x="1247007" y="3895915"/>
              <a:ext cx="72000" cy="72000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QA"/>
            </a:p>
          </p:txBody>
        </p:sp>
        <p:sp>
          <p:nvSpPr>
            <p:cNvPr id="48" name="Oval 47"/>
            <p:cNvSpPr/>
            <p:nvPr/>
          </p:nvSpPr>
          <p:spPr>
            <a:xfrm>
              <a:off x="3024223" y="4005064"/>
              <a:ext cx="72000" cy="72000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QA"/>
            </a:p>
          </p:txBody>
        </p:sp>
        <p:sp>
          <p:nvSpPr>
            <p:cNvPr id="49" name="Oval 48"/>
            <p:cNvSpPr/>
            <p:nvPr/>
          </p:nvSpPr>
          <p:spPr>
            <a:xfrm>
              <a:off x="3011574" y="3861048"/>
              <a:ext cx="72000" cy="72000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QA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1041</TotalTime>
  <Words>106</Words>
  <Application>Microsoft Office PowerPoint</Application>
  <PresentationFormat>On-screen Show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الدرس الثاني التوزيع الإلكتروني Electronic configuration</vt:lpstr>
      <vt:lpstr>1- مستويات الطاقة Energy levels</vt:lpstr>
      <vt:lpstr>1- مستويات الطاقة Energy levels</vt:lpstr>
      <vt:lpstr>1-توزيع الإلكترونات  Electronic configuration</vt:lpstr>
      <vt:lpstr>1-توزيع الإلكترونات  Electronic configuration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الدرس الأول  انقسام الخلية    Cell division</dc:title>
  <dc:creator>Windows User</dc:creator>
  <cp:lastModifiedBy>Windows User</cp:lastModifiedBy>
  <cp:revision>149</cp:revision>
  <dcterms:created xsi:type="dcterms:W3CDTF">2012-09-16T16:05:07Z</dcterms:created>
  <dcterms:modified xsi:type="dcterms:W3CDTF">2012-11-15T04:15:54Z</dcterms:modified>
</cp:coreProperties>
</file>